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26"/>
  </p:notesMasterIdLst>
  <p:handoutMasterIdLst>
    <p:handoutMasterId r:id="rId27"/>
  </p:handoutMasterIdLst>
  <p:sldIdLst>
    <p:sldId id="270" r:id="rId5"/>
    <p:sldId id="307" r:id="rId6"/>
    <p:sldId id="310" r:id="rId7"/>
    <p:sldId id="320" r:id="rId8"/>
    <p:sldId id="308" r:id="rId9"/>
    <p:sldId id="309" r:id="rId10"/>
    <p:sldId id="319" r:id="rId11"/>
    <p:sldId id="323" r:id="rId12"/>
    <p:sldId id="324" r:id="rId13"/>
    <p:sldId id="318" r:id="rId14"/>
    <p:sldId id="312" r:id="rId15"/>
    <p:sldId id="315" r:id="rId16"/>
    <p:sldId id="321" r:id="rId17"/>
    <p:sldId id="311" r:id="rId18"/>
    <p:sldId id="314" r:id="rId19"/>
    <p:sldId id="313" r:id="rId20"/>
    <p:sldId id="317" r:id="rId21"/>
    <p:sldId id="316" r:id="rId22"/>
    <p:sldId id="322" r:id="rId23"/>
    <p:sldId id="295" r:id="rId24"/>
    <p:sldId id="294" r:id="rId25"/>
  </p:sldIdLst>
  <p:sldSz cx="12192000" cy="6858000"/>
  <p:notesSz cx="6797675" cy="9926638"/>
  <p:embeddedFontLst>
    <p:embeddedFont>
      <p:font typeface="Bahnschrift" panose="020B0502040204020203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IBM Plex Sans Medium" panose="020B0603050203000203" pitchFamily="34" charset="0"/>
      <p:regular r:id="rId40"/>
      <p:italic r:id="rId41"/>
    </p:embeddedFont>
    <p:embeddedFont>
      <p:font typeface="IBM Plex Sans SemiBold" panose="020B0703050203000203" pitchFamily="34" charset="0"/>
      <p:regular r:id="rId42"/>
      <p:bold r:id="rId43"/>
      <p:italic r:id="rId44"/>
      <p:boldItalic r:id="rId45"/>
    </p:embeddedFont>
    <p:embeddedFont>
      <p:font typeface="IBM Plex Sans Text" panose="020B0604020202020204" charset="0"/>
      <p:regular r:id="rId46"/>
      <p: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Bold" panose="020B0604020202020204" charset="0"/>
      <p:bold r:id="rId52"/>
      <p:italic r:id="rId53"/>
      <p:boldItalic r:id="rId54"/>
    </p:embeddedFont>
    <p:embeddedFont>
      <p:font typeface="Roboto Regular" panose="020B060402020202020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71A75A3-E1F9-BB43-BA52-0CD7E5C3B444}">
          <p14:sldIdLst/>
        </p14:section>
        <p14:section name="Contents" id="{AF969783-D6A8-D145-B03B-BA2DE69A7CF6}">
          <p14:sldIdLst>
            <p14:sldId id="270"/>
            <p14:sldId id="307"/>
            <p14:sldId id="310"/>
            <p14:sldId id="320"/>
            <p14:sldId id="308"/>
            <p14:sldId id="309"/>
            <p14:sldId id="319"/>
            <p14:sldId id="323"/>
            <p14:sldId id="324"/>
            <p14:sldId id="318"/>
            <p14:sldId id="312"/>
            <p14:sldId id="315"/>
            <p14:sldId id="321"/>
            <p14:sldId id="311"/>
            <p14:sldId id="314"/>
            <p14:sldId id="313"/>
            <p14:sldId id="317"/>
            <p14:sldId id="316"/>
            <p14:sldId id="322"/>
            <p14:sldId id="29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Schneider" initials="SS" lastIdx="1" clrIdx="0">
    <p:extLst>
      <p:ext uri="{19B8F6BF-5375-455C-9EA6-DF929625EA0E}">
        <p15:presenceInfo xmlns:p15="http://schemas.microsoft.com/office/powerpoint/2012/main" userId="Steve Schnei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6E6E6"/>
    <a:srgbClr val="373737"/>
    <a:srgbClr val="CC0000"/>
    <a:srgbClr val="2F6ED7"/>
    <a:srgbClr val="8AB6EC"/>
    <a:srgbClr val="B1CEF2"/>
    <a:srgbClr val="D8E7F9"/>
    <a:srgbClr val="7BA5D9"/>
    <a:srgbClr val="008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2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0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chneider2/Pass" TargetMode="External"/><Relationship Id="rId7" Type="http://schemas.openxmlformats.org/officeDocument/2006/relationships/hyperlink" Target="https://share.streamlit.io/steveschneider2/pass/main/TrafficStreamlitWebVer.py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sqlinsight.net/blog" TargetMode="External"/><Relationship Id="rId5" Type="http://schemas.openxmlformats.org/officeDocument/2006/relationships/hyperlink" Target="mailto:SteveS@SQLinsight.net" TargetMode="External"/><Relationship Id="rId4" Type="http://schemas.openxmlformats.org/officeDocument/2006/relationships/hyperlink" Target="https://www.linkedin.com/in/steveschneider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chneider2/Pass" TargetMode="External"/><Relationship Id="rId2" Type="http://schemas.openxmlformats.org/officeDocument/2006/relationships/hyperlink" Target="https://www.linkedin.com/in/steveschneider1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0" y="1822720"/>
            <a:ext cx="8638965" cy="1606280"/>
          </a:xfrm>
        </p:spPr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b="0" dirty="0">
                <a:latin typeface="IBM Plex Sans Text" panose="020B0503050203000203" pitchFamily="34" charset="77"/>
              </a:rPr>
              <a:t>Prediction of Severe Car Crashes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Steve Schneider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SQLinsight.net</a:t>
            </a:r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0D1F74-FEA7-46B4-A53E-89718E8A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10515600" cy="3830457"/>
          </a:xfrm>
        </p:spPr>
        <p:txBody>
          <a:bodyPr/>
          <a:lstStyle/>
          <a:p>
            <a:r>
              <a:rPr lang="en-US" dirty="0" err="1"/>
              <a:t>Exporatory</a:t>
            </a:r>
            <a:r>
              <a:rPr lang="en-US" dirty="0"/>
              <a:t> Data Analysis 		--3</a:t>
            </a:r>
          </a:p>
          <a:p>
            <a:r>
              <a:rPr lang="en-US" dirty="0"/>
              <a:t>Exploring Model Performance	--3</a:t>
            </a:r>
          </a:p>
          <a:p>
            <a:r>
              <a:rPr lang="en-US" dirty="0"/>
              <a:t>Explaining the Model			--2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69FB4-4275-4756-AA7F-F15232A8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 Groups</a:t>
            </a:r>
          </a:p>
        </p:txBody>
      </p:sp>
    </p:spTree>
    <p:extLst>
      <p:ext uri="{BB962C8B-B14F-4D97-AF65-F5344CB8AC3E}">
        <p14:creationId xmlns:p14="http://schemas.microsoft.com/office/powerpoint/2010/main" val="122245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F75F0-5503-427E-B902-51D55C72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175410" cy="1325563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5270C9AA-7135-4E22-8EB9-A485D2348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88" y="3428998"/>
            <a:ext cx="3276302" cy="2656763"/>
          </a:xfr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C0E960-55A7-410F-8DC9-2A23C884F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74" y="381908"/>
            <a:ext cx="3476530" cy="2656763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A8A05E67-F3E8-4357-AC88-5555EEE51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169" y="3429000"/>
            <a:ext cx="3530385" cy="265676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1A391E2-787A-4C08-B63B-E7DB672E39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7" y="3428999"/>
            <a:ext cx="3486469" cy="26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9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FD26E3-CD60-4DBB-BFC8-09E2FE136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16" y="1865792"/>
            <a:ext cx="3217637" cy="5051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Pandas Profiler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468EE-AAEF-4127-B619-A3EDD087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7300995" cy="1325563"/>
          </a:xfrm>
        </p:spPr>
        <p:txBody>
          <a:bodyPr/>
          <a:lstStyle/>
          <a:p>
            <a:r>
              <a:rPr lang="en-US" dirty="0"/>
              <a:t>Exploratory Data Analysis v2</a:t>
            </a:r>
            <a:br>
              <a:rPr lang="en-US" dirty="0"/>
            </a:br>
            <a:r>
              <a:rPr lang="en-US" dirty="0"/>
              <a:t>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293F3-FACA-4BDE-A0C0-3FDB9B20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05" y="1660852"/>
            <a:ext cx="4975211" cy="4416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93AF84-0FBB-49E2-B175-718F8A18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878" y="2370921"/>
            <a:ext cx="6237030" cy="37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4FF6D-530D-460A-BC14-C017867BF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646512"/>
            <a:ext cx="4080405" cy="54050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AutoViz</a:t>
            </a:r>
            <a:r>
              <a:rPr lang="en-US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9B5FB-2C8A-4713-B274-5D97AA12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v3</a:t>
            </a:r>
            <a:br>
              <a:rPr lang="en-US" dirty="0"/>
            </a:br>
            <a:r>
              <a:rPr lang="en-US" dirty="0"/>
              <a:t>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7CA57-ED36-4858-AD09-E14F041F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449"/>
            <a:ext cx="12192000" cy="39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0F2F83A-02A9-4227-9DDA-F37512F0C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96" y="3375129"/>
            <a:ext cx="3771330" cy="280895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5AA72-2F6E-4170-9BF6-B314723E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2770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Model Performance</a:t>
            </a:r>
            <a:br>
              <a:rPr lang="en-US" dirty="0"/>
            </a:br>
            <a:r>
              <a:rPr lang="en-US" dirty="0"/>
              <a:t>(EMP)</a:t>
            </a:r>
          </a:p>
        </p:txBody>
      </p:sp>
      <p:pic>
        <p:nvPicPr>
          <p:cNvPr id="4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92C2C8-B280-4842-9C81-1ADC0EFD5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047" y="3375129"/>
            <a:ext cx="3783102" cy="280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63377C7-F573-44E3-9B30-790D40279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96" y="492942"/>
            <a:ext cx="3328144" cy="280015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42A411-DECC-44EE-8C74-225C8FA63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36" y="3375129"/>
            <a:ext cx="3068217" cy="26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6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9AD6E26-12AD-4D00-8111-A9F37B96A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11" y="3517265"/>
            <a:ext cx="3724579" cy="24998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7EB836-5C67-483C-8BC9-B20D6FD5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44569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Model Performance v2</a:t>
            </a:r>
            <a:br>
              <a:rPr lang="en-US" dirty="0"/>
            </a:br>
            <a:r>
              <a:rPr lang="en-US" dirty="0"/>
              <a:t>(EMP)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A860A7-82B0-4CDF-A625-8B0A8EA4DF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04" y="3192201"/>
            <a:ext cx="3149997" cy="3149997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E24404E-C81D-45C7-B819-DDC772D3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7" y="3192201"/>
            <a:ext cx="4079238" cy="3038284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7E9D828-5E41-42B7-83B5-74F960148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05" y="492943"/>
            <a:ext cx="3317914" cy="24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9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B1FAB2B-DA57-43D9-A499-ED5923A0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46" y="301951"/>
            <a:ext cx="3888545" cy="28962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B96CD1-ADBF-4CA2-AD93-CBDE35F1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3888545" cy="1633038"/>
          </a:xfrm>
        </p:spPr>
        <p:txBody>
          <a:bodyPr/>
          <a:lstStyle/>
          <a:p>
            <a:r>
              <a:rPr lang="en-US" dirty="0"/>
              <a:t>Explaining the Model</a:t>
            </a:r>
          </a:p>
        </p:txBody>
      </p:sp>
      <p:pic>
        <p:nvPicPr>
          <p:cNvPr id="7" name="Picture 6" descr="Application, table&#10;&#10;Description automatically generated">
            <a:extLst>
              <a:ext uri="{FF2B5EF4-FFF2-40B4-BE49-F238E27FC236}">
                <a16:creationId xmlns:a16="http://schemas.microsoft.com/office/drawing/2014/main" id="{5CCC4C57-00DE-490F-B4A2-BDC9BE64E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46" y="3994818"/>
            <a:ext cx="3579932" cy="2370240"/>
          </a:xfrm>
          <a:prstGeom prst="rect">
            <a:avLst/>
          </a:prstGeom>
        </p:spPr>
      </p:pic>
      <p:pic>
        <p:nvPicPr>
          <p:cNvPr id="9" name="Picture 8" descr="Application, table&#10;&#10;Description automatically generated">
            <a:extLst>
              <a:ext uri="{FF2B5EF4-FFF2-40B4-BE49-F238E27FC236}">
                <a16:creationId xmlns:a16="http://schemas.microsoft.com/office/drawing/2014/main" id="{8FFEC40B-7869-4B5A-BB52-660ED5E1D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08" y="3429000"/>
            <a:ext cx="3888545" cy="257457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84F81B7-12E4-4CA3-BE22-7AA5D1A68E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7" y="3994818"/>
            <a:ext cx="3579932" cy="23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3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6282F-F248-4C56-8E06-DA83C2BD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Model Performance v3 (EMP)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E597B-3D59-4E2E-B355-8678763D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323"/>
            <a:ext cx="12192000" cy="29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1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8D77B3-1720-4D02-8BAC-B814E890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3745753" cy="1332683"/>
          </a:xfrm>
        </p:spPr>
        <p:txBody>
          <a:bodyPr/>
          <a:lstStyle/>
          <a:p>
            <a:r>
              <a:rPr lang="en-US" dirty="0"/>
              <a:t>Explaining the Model v2</a:t>
            </a: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C2BE337A-DD0B-4DA7-83F1-0E254176B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52" y="492942"/>
            <a:ext cx="2752798" cy="33933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423188-5840-4743-A8F7-419F60D6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97" y="3428999"/>
            <a:ext cx="2745345" cy="287769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08C7AE1-6A8F-4271-9750-16EC9B61A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55" y="3591742"/>
            <a:ext cx="3914588" cy="2714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6671F-FF47-4C79-924A-39C663AB1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27" y="1825625"/>
            <a:ext cx="3679910" cy="27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8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7E8-CBF9-4629-BEBE-0E15E21C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1"/>
            <a:ext cx="4660152" cy="1916430"/>
          </a:xfrm>
        </p:spPr>
        <p:txBody>
          <a:bodyPr>
            <a:normAutofit/>
          </a:bodyPr>
          <a:lstStyle/>
          <a:p>
            <a:r>
              <a:rPr lang="en-US" dirty="0"/>
              <a:t>Let’s see some code!!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C9B5-C76F-40F9-B646-4E7A17B01915}"/>
              </a:ext>
            </a:extLst>
          </p:cNvPr>
          <p:cNvSpPr txBox="1"/>
          <p:nvPr/>
        </p:nvSpPr>
        <p:spPr>
          <a:xfrm>
            <a:off x="297543" y="3243943"/>
            <a:ext cx="292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*Disclaimer…</a:t>
            </a:r>
            <a:endParaRPr lang="en-US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6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E4A8-FB5E-4260-ACE6-6852D583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31B1-FC18-4109-BF23-2F9EF75A7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  <p:pic>
        <p:nvPicPr>
          <p:cNvPr id="15" name="Picture Placeholder 1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2711B00-E446-405A-9A1E-31C9384E1B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2222" r="32363" b="-2222"/>
          <a:stretch/>
        </p:blipFill>
        <p:spPr>
          <a:xfrm>
            <a:off x="6702439" y="378547"/>
            <a:ext cx="1959886" cy="195988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E7EB2A-0F67-4385-ABA4-1D7E0748158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58416" y="4094205"/>
            <a:ext cx="5237584" cy="553208"/>
          </a:xfrm>
        </p:spPr>
        <p:txBody>
          <a:bodyPr>
            <a:normAutofit fontScale="85000" lnSpcReduction="10000"/>
          </a:bodyPr>
          <a:lstStyle/>
          <a:p>
            <a:r>
              <a:rPr lang="nb-NO" dirty="0">
                <a:hlinkClick r:id="rId3"/>
              </a:rPr>
              <a:t>https://github.com/steveSchneider2/Pass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0DC02-7F03-41CD-B445-8D8FD0C3D8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8416" y="4665267"/>
            <a:ext cx="5601378" cy="553208"/>
          </a:xfrm>
        </p:spPr>
        <p:txBody>
          <a:bodyPr/>
          <a:lstStyle/>
          <a:p>
            <a:r>
              <a:rPr lang="en-US" i="0" dirty="0">
                <a:effectLst/>
                <a:latin typeface="IBM Plex Sans" panose="020B0503050203000203" pitchFamily="34" charset="0"/>
                <a:hlinkClick r:id="rId4"/>
              </a:rPr>
              <a:t>linkedin.com/in/steveschneider1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4894E1-61A9-4EB2-B803-A5067FDFEDE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8416" y="5236330"/>
            <a:ext cx="3675484" cy="553208"/>
          </a:xfrm>
        </p:spPr>
        <p:txBody>
          <a:bodyPr/>
          <a:lstStyle/>
          <a:p>
            <a:r>
              <a:rPr lang="en-US" dirty="0">
                <a:hlinkClick r:id="rId5"/>
              </a:rPr>
              <a:t>SteveS@SQLinsight.net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E4A429-8E9C-40E0-938C-D21C3B365A7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err="1"/>
              <a:t>SQLinsight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4A1A90-232A-404E-9525-D2AEED7E94E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459794" y="2560817"/>
            <a:ext cx="5419785" cy="340071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MCSE (since 1999!!!) &amp; MCDBA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Speaker at Tech Ed on Analysis Services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Speaker at SQL Saturdays &amp; more…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Current focus: Machine Learning, Azure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I love to sail…a Corsair 24’ Sprint 750 Trimaran</a:t>
            </a:r>
            <a:endParaRPr lang="en-US" sz="2400" dirty="0">
              <a:solidFill>
                <a:srgbClr val="00206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Blog at</a:t>
            </a:r>
            <a:r>
              <a:rPr lang="en-US" sz="2400" dirty="0"/>
              <a:t>: </a:t>
            </a:r>
            <a:r>
              <a:rPr lang="en-US" altLang="en-US" sz="2400" dirty="0">
                <a:hlinkClick r:id="rId6"/>
              </a:rPr>
              <a:t>www.SQLInsight.net/blog</a:t>
            </a:r>
            <a:endParaRPr lang="en-US" altLang="en-US" sz="2400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03A26B0-5044-4808-A2CE-296B66E642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Schneider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ED02D-C927-4BBE-8221-9B4A4449A156}"/>
              </a:ext>
            </a:extLst>
          </p:cNvPr>
          <p:cNvSpPr txBox="1"/>
          <p:nvPr/>
        </p:nvSpPr>
        <p:spPr>
          <a:xfrm>
            <a:off x="4997761" y="2209276"/>
            <a:ext cx="2081219" cy="584775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About Me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703E79A-1042-4837-9CB6-AAF95EC6E39D}"/>
              </a:ext>
            </a:extLst>
          </p:cNvPr>
          <p:cNvSpPr txBox="1">
            <a:spLocks/>
          </p:cNvSpPr>
          <p:nvPr/>
        </p:nvSpPr>
        <p:spPr bwMode="auto">
          <a:xfrm>
            <a:off x="858416" y="5807393"/>
            <a:ext cx="8531496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0000" lnSpcReduction="200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400" b="1" i="0" kern="1200">
                <a:solidFill>
                  <a:schemeClr val="tx1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>
                <a:hlinkClick r:id="rId7"/>
              </a:rPr>
              <a:t>https://share.streamlit.io/steveschneider2/pass/main/TrafficStreamlitWebVer.py</a:t>
            </a:r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4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 could only have done this by the wonderful help of many in the </a:t>
            </a:r>
            <a:r>
              <a:rPr lang="en-US">
                <a:solidFill>
                  <a:schemeClr val="accent5"/>
                </a:solidFill>
              </a:rPr>
              <a:t>internet community. 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Steve Schneider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SteveS@SQLinsight.net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effectLst/>
                <a:latin typeface="Bahnschrift" panose="020B0502040204020203" pitchFamily="34" charset="0"/>
                <a:hlinkClick r:id="rId2"/>
              </a:rPr>
              <a:t>linkedin.com/in/steveschneider1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989718" cy="55320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https://github.com/steveSchneider2/Pass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04D3C5-500B-4B03-88C5-D19B7CAFA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9529696" cy="4351338"/>
          </a:xfrm>
        </p:spPr>
        <p:txBody>
          <a:bodyPr/>
          <a:lstStyle/>
          <a:p>
            <a:r>
              <a:rPr lang="en-US" dirty="0"/>
              <a:t>2+ million records of auto crashes in Florida during 2014 and 2015 in </a:t>
            </a:r>
            <a:r>
              <a:rPr lang="en-US" b="1" u="sng" dirty="0"/>
              <a:t>SQL server</a:t>
            </a:r>
          </a:p>
          <a:p>
            <a:r>
              <a:rPr lang="en-US" dirty="0"/>
              <a:t>Development : Anaconda/Spyder/Python (3.8.8)</a:t>
            </a:r>
          </a:p>
          <a:p>
            <a:r>
              <a:rPr lang="en-US" dirty="0"/>
              <a:t>Front-end: streamlit.io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CD2D3-7477-412D-9EB4-85613B34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Environment/Context</a:t>
            </a:r>
          </a:p>
        </p:txBody>
      </p:sp>
    </p:spTree>
    <p:extLst>
      <p:ext uri="{BB962C8B-B14F-4D97-AF65-F5344CB8AC3E}">
        <p14:creationId xmlns:p14="http://schemas.microsoft.com/office/powerpoint/2010/main" val="339271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FE5D8-BD0A-4323-ADF5-C537AFA01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  <a:p>
            <a:r>
              <a:rPr lang="en-US" dirty="0"/>
              <a:t>The app… &amp; Walk-thru how it works</a:t>
            </a:r>
          </a:p>
          <a:p>
            <a:r>
              <a:rPr lang="en-US" dirty="0"/>
              <a:t>Visuals … (the meat of the session)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CF327-8EE5-4F04-BF41-1D04827C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plan…</a:t>
            </a:r>
          </a:p>
        </p:txBody>
      </p:sp>
    </p:spTree>
    <p:extLst>
      <p:ext uri="{BB962C8B-B14F-4D97-AF65-F5344CB8AC3E}">
        <p14:creationId xmlns:p14="http://schemas.microsoft.com/office/powerpoint/2010/main" val="149379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E34615-59B0-4AC8-B5DE-6F5D68D4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9326496" cy="3877591"/>
          </a:xfrm>
        </p:spPr>
        <p:txBody>
          <a:bodyPr/>
          <a:lstStyle/>
          <a:p>
            <a:r>
              <a:rPr lang="en-US" dirty="0"/>
              <a:t>Demonstrate a simple machine learning app</a:t>
            </a:r>
          </a:p>
          <a:p>
            <a:r>
              <a:rPr lang="en-US" dirty="0"/>
              <a:t>Walk thru the visuals I used to develop the ML model</a:t>
            </a:r>
          </a:p>
          <a:p>
            <a:r>
              <a:rPr lang="en-US" dirty="0"/>
              <a:t>Give you ideas that you can implement</a:t>
            </a:r>
          </a:p>
          <a:p>
            <a:r>
              <a:rPr lang="en-US" dirty="0"/>
              <a:t>Discuss what’s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9D206-5794-43E6-8B50-DF8134F1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</p:spTree>
    <p:extLst>
      <p:ext uri="{BB962C8B-B14F-4D97-AF65-F5344CB8AC3E}">
        <p14:creationId xmlns:p14="http://schemas.microsoft.com/office/powerpoint/2010/main" val="396185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95934-D419-4218-B726-E77E17BA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08" y="2646460"/>
            <a:ext cx="4966695" cy="318921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B5B158-1BCB-4C9E-879E-98E1BF52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teaching you python</a:t>
            </a:r>
          </a:p>
          <a:p>
            <a:r>
              <a:rPr lang="en-US" dirty="0"/>
              <a:t>Not teaching Machine learning</a:t>
            </a:r>
          </a:p>
          <a:p>
            <a:r>
              <a:rPr lang="en-US" dirty="0"/>
              <a:t>Not teaching Feature engineering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4FBB7-7066-4A7A-BE10-B297F7D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session objectives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DACFF1-E8C8-48D2-AFBA-1EE265C15DEC}"/>
              </a:ext>
            </a:extLst>
          </p:cNvPr>
          <p:cNvCxnSpPr/>
          <p:nvPr/>
        </p:nvCxnSpPr>
        <p:spPr>
          <a:xfrm>
            <a:off x="6966408" y="2646460"/>
            <a:ext cx="4044099" cy="35305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B45E71-D41C-4EA9-8E5D-37DAABB18372}"/>
              </a:ext>
            </a:extLst>
          </p:cNvPr>
          <p:cNvCxnSpPr>
            <a:cxnSpLocks/>
          </p:cNvCxnSpPr>
          <p:nvPr/>
        </p:nvCxnSpPr>
        <p:spPr>
          <a:xfrm flipV="1">
            <a:off x="7032396" y="2941163"/>
            <a:ext cx="3723588" cy="28945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30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A4FBE-D914-495A-9207-B801F887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br>
              <a:rPr lang="en-US" dirty="0"/>
            </a:br>
            <a:r>
              <a:rPr lang="en-US" dirty="0"/>
              <a:t>app…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C0655-42C0-4BAA-8605-77626117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8" y="114300"/>
            <a:ext cx="7396184" cy="654939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76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9E6D-375D-43B7-8341-2934E145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the app!</a:t>
            </a:r>
          </a:p>
        </p:txBody>
      </p:sp>
    </p:spTree>
    <p:extLst>
      <p:ext uri="{BB962C8B-B14F-4D97-AF65-F5344CB8AC3E}">
        <p14:creationId xmlns:p14="http://schemas.microsoft.com/office/powerpoint/2010/main" val="346661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D9495-7C6D-4D4C-A2A7-E691E048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99" y="0"/>
            <a:ext cx="9821091" cy="5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87963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DataCommunitySummit_Presentation_Template_2021.pptx" id="{DBE14149-88F9-4F76-BF45-FC26549C429D}" vid="{AFB3786A-1AB6-4D1A-AA25-04C02EDC8F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vider xmlns="09261daf-a6c8-4475-bfe4-e465f101f752" xsi:nil="true"/>
    <SharedWithUsers xmlns="cfa6ec7d-b27d-4976-a2d2-0968bdeefb84">
      <UserInfo>
        <DisplayName>Terence O'Shea</DisplayName>
        <AccountId>2688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4" ma:contentTypeDescription="Create a new document." ma:contentTypeScope="" ma:versionID="5e278870a41e3c3bde6aa33a03d4ff0e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43c20d1ece50da3c5dcbcf3553f4c12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FC9880-0D26-400B-ADC1-C42498697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61daf-a6c8-4475-bfe4-e465f101f752"/>
    <ds:schemaRef ds:uri="cfa6ec7d-b27d-4976-a2d2-0968bdeef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PASSDataCommunitySummit_Presentation_Template_2021</Template>
  <TotalTime>3032</TotalTime>
  <Words>348</Words>
  <Application>Microsoft Office PowerPoint</Application>
  <PresentationFormat>Widescreen</PresentationFormat>
  <Paragraphs>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Roboto Bold</vt:lpstr>
      <vt:lpstr>IBM Plex Sans Medium</vt:lpstr>
      <vt:lpstr>IBM Plex Sans</vt:lpstr>
      <vt:lpstr>Calibri Light</vt:lpstr>
      <vt:lpstr>Calibri</vt:lpstr>
      <vt:lpstr>Arial</vt:lpstr>
      <vt:lpstr>Bahnschrift</vt:lpstr>
      <vt:lpstr>IBM Plex Sans SemiBold</vt:lpstr>
      <vt:lpstr>Roboto</vt:lpstr>
      <vt:lpstr>Roboto Regular</vt:lpstr>
      <vt:lpstr>IBM Plex Sans Text</vt:lpstr>
      <vt:lpstr>Redgate theme v2</vt:lpstr>
      <vt:lpstr>Machine Learning Prediction of Severe Car Crashes</vt:lpstr>
      <vt:lpstr>Steve</vt:lpstr>
      <vt:lpstr>Environment/Context</vt:lpstr>
      <vt:lpstr>The plan…</vt:lpstr>
      <vt:lpstr>Session Objectives</vt:lpstr>
      <vt:lpstr>NOT session objectives</vt:lpstr>
      <vt:lpstr>The  app…</vt:lpstr>
      <vt:lpstr>Let’s see the app!</vt:lpstr>
      <vt:lpstr>PowerPoint Presentation</vt:lpstr>
      <vt:lpstr>Visuals Groups</vt:lpstr>
      <vt:lpstr>Exploratory Data Analysis (EDA)</vt:lpstr>
      <vt:lpstr>Exploratory Data Analysis v2 (EDA)</vt:lpstr>
      <vt:lpstr>Exploratory Data Analysis v3 (EDA)</vt:lpstr>
      <vt:lpstr>Exploring Model Performance (EMP)</vt:lpstr>
      <vt:lpstr>Exploring Model Performance v2 (EMP) </vt:lpstr>
      <vt:lpstr>Explaining the Model</vt:lpstr>
      <vt:lpstr>Exploring Model Performance v3 (EMP)</vt:lpstr>
      <vt:lpstr>Explaining the Model v2</vt:lpstr>
      <vt:lpstr>Let’s see some code!! </vt:lpstr>
      <vt:lpstr>I could only have done this by the wonderful help of many in the internet community.  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Prediction of Severe Car Crashes</dc:title>
  <dc:subject/>
  <dc:creator>Steve Schneider</dc:creator>
  <cp:keywords/>
  <dc:description/>
  <cp:lastModifiedBy>Steve Schneider</cp:lastModifiedBy>
  <cp:revision>23</cp:revision>
  <cp:lastPrinted>2015-12-02T11:41:23Z</cp:lastPrinted>
  <dcterms:created xsi:type="dcterms:W3CDTF">2021-10-03T19:51:10Z</dcterms:created>
  <dcterms:modified xsi:type="dcterms:W3CDTF">2021-11-02T14:44:22Z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